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Proxima Nova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EF5FA0-7D05-4ADB-AC18-572DE5602FBA}">
  <a:tblStyle styleId="{ADEF5FA0-7D05-4ADB-AC18-572DE5602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ProximaNova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roximaNova-italic.fntdata"/><Relationship Id="rId10" Type="http://schemas.openxmlformats.org/officeDocument/2006/relationships/slide" Target="slides/slide4.xml"/><Relationship Id="rId54" Type="http://schemas.openxmlformats.org/officeDocument/2006/relationships/font" Target="fonts/ProximaNov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ProximaNova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abf70bff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abf70bff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abf70bff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abf70bff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abf70bff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abf70bff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abf70bff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abf70bff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abf70bff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abf70bff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abf70bff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abf70bff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abf70bff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abf70bff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abf70bff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abf70bff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abf70bff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abf70bff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abf70bff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abf70bff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abf70bff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abf70bff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abf70bff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abf70bff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b07b4e5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b07b4e5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b07b4e5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b07b4e5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b07b4e54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b07b4e54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b07b4e54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b07b4e54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b07b4e54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b07b4e54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b07b4e54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b07b4e54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b07b4e54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b07b4e54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b07b4e54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b07b4e54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b07b4e54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b07b4e54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b56d704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b56d704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abf70bff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abf70bff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88173b95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88173b95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88173b9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88173b9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88173b95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88173b9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88173b95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88173b95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88173b95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88173b95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88173b95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88173b95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abf70bff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abf70bff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b7540551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b7540551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b7540551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b7540551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b6987e4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b6987e4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b7540551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b7540551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abf70bff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abf70bff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b56d70475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b56d70475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b56d70475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b56d70475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b56d70475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b56d70475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b56d70475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b56d70475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b56d7047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b56d7047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b56d7047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b56d7047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b56d704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b56d704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abf70bff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abf70bff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abf70bff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abf70bff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abf70bff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abf70bff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e-archivo.uc3m.es/handle/10016/26678" TargetMode="External"/><Relationship Id="rId4" Type="http://schemas.openxmlformats.org/officeDocument/2006/relationships/hyperlink" Target="https://www.neosolar.com.br/loja/bateria-estacionaria-moura-solar-12ms234-220ah.html" TargetMode="External"/><Relationship Id="rId5" Type="http://schemas.openxmlformats.org/officeDocument/2006/relationships/hyperlink" Target="https://produto.mercadolivre.com.br/MLB-1146711682-controlador-de-carga-solar-30a-pwm-12e24v-off-grid--_JM?matt_tool=87716990&amp;matt_word=&amp;matt_source=google&amp;matt_campaign_id=12413740998&amp;matt_ad_group_id=119070072438&amp;matt_match_type=&amp;matt_network=g&amp;matt_device=c&amp;matt_creative=500702333978&amp;matt_keyword=&amp;matt_ad_position=&amp;matt_ad_type=pla&amp;matt_merchant_id=318931442&amp;matt_product_id=MLB1146711682&amp;matt_product_partition_id=337120033364&amp;matt_target_id=pla-337120033364&amp;gclid=Cj0KCQjwvO2IBhCzARIsALw3ASoAV3HehfUzBkktYEpTVHNxayDKCoqRewVfDgweqwMO7XQ1ldh7Qv4aAiF0EALw_wcB" TargetMode="External"/><Relationship Id="rId6" Type="http://schemas.openxmlformats.org/officeDocument/2006/relationships/hyperlink" Target="https://pt.aliexpress.com/item/1005002313407856.html?albpd=pt1005002313407856&amp;acnt=494-037-6276&amp;aff_platform=aaf&amp;albpg=947951278498&amp;netw=u&amp;albcp=7475419406&amp;sk=UneMJZVf&amp;trgt=947951278498&amp;terminal_id=12e3ff2ca06f467da125d5811a45c470&amp;tmLog=new_Detail&amp;needSmbHouyi=false&amp;albbt=Google_7_shopping&amp;src=google&amp;crea=pt1005002313407856&amp;aff_fcid=6ec7b4f320474d24979e9488dd865ed4-1629058298999-02914-UneMJZVf&amp;gclid=CjwKCAjw9uKIBhA8EiwAYPUS3IoTnh3q22-6g0sLm7XKE2eLrcOySqTAoUEY5gbyEXGeEWeCqyjDVBoCfMMQAvD_BwE&amp;albag=78285569502&amp;aff_fsk=UneMJZVf&amp;albch=shopping&amp;albagn=888888&amp;isSmbAutoCall=false&amp;aff_trace_key=6ec7b4f320474d24979e9488dd865ed4-1629058298999-02914-UneMJZVf&amp;device=c&amp;gclsrc=aw.d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AquaData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55425" y="3135150"/>
            <a:ext cx="25293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Alexandre Alencar de Melo - 17/0028046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Danilo Ribeiro Tosta - 15/0122721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Eduardo Martins Costa - 17/0032515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Felipe Campos de Almeida - 16/0119553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Filipe Miranda de Macedo - 20/0072951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884725" y="3135150"/>
            <a:ext cx="304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Kairon Velozo Brito - 15/0061382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Leonardo Sampaio Barros - 17/0038971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Henrique Caracioli da Mata Gouveia - 16/0124247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João Pedro Leal Vieira - 17/0036910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Julia de Melo Franco Fernandes - 17/0037738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5895300" y="3135150"/>
            <a:ext cx="291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Lieverton Santos Silva - 17/0039251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Lucas Ganda Carvalho - 17/0039668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Mayra Carolina Pinto de Souza  - 17/0053059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Rebecca Kristina Mendes de Sousa - 14/0160582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Wictor Bastos Girardi - 17/0047326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4294967295" type="title"/>
          </p:nvPr>
        </p:nvSpPr>
        <p:spPr>
          <a:xfrm>
            <a:off x="1303800" y="84225"/>
            <a:ext cx="70305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 a ser desenvolvido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036" y="698200"/>
            <a:ext cx="4960025" cy="4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4294967295" type="title"/>
          </p:nvPr>
        </p:nvSpPr>
        <p:spPr>
          <a:xfrm>
            <a:off x="1056750" y="64300"/>
            <a:ext cx="7030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Blocos dos Sistemas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525" y="592000"/>
            <a:ext cx="2762282" cy="455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74975"/>
            <a:ext cx="299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Telegram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Discord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Trello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Google Drive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Overleaf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Visio e LucidChart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ASANA</a:t>
            </a:r>
            <a:endParaRPr/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4633375" y="498575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SCRUM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4633375" y="1228525"/>
            <a:ext cx="299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Sprint: semanal na sexta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Pré-sprint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Daily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Sprint review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EAP e Cronograma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Analítica do Projeto (EAP)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b="0" l="0" r="0" t="9673"/>
          <a:stretch/>
        </p:blipFill>
        <p:spPr>
          <a:xfrm>
            <a:off x="0" y="1409100"/>
            <a:ext cx="9144001" cy="35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Cronograma de execução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9325"/>
            <a:ext cx="8839199" cy="266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Viabilidade e Orçamento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Orçamento Previsto</a:t>
            </a:r>
            <a:endParaRPr/>
          </a:p>
        </p:txBody>
      </p:sp>
      <p:graphicFrame>
        <p:nvGraphicFramePr>
          <p:cNvPr id="154" name="Google Shape;154;p2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{ADEF5FA0-7D05-4ADB-AC18-572DE5602FBA}</a:tableStyleId>
              </a:tblPr>
              <a:tblGrid>
                <a:gridCol w="2507300"/>
                <a:gridCol w="2507300"/>
                <a:gridCol w="2507300"/>
              </a:tblGrid>
              <a:tr h="46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Área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Valor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Porcentagem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46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Eletrônica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R$ </a:t>
                      </a:r>
                      <a:r>
                        <a:rPr lang="pt-BR"/>
                        <a:t>2.936,88</a:t>
                      </a:r>
                      <a:endParaRPr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26,4%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Estruturas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R$ 2.952,47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26,6%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Energia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R$ 5.218,99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Total: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R$ 11.108,34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idx="4294967295" type="title"/>
          </p:nvPr>
        </p:nvSpPr>
        <p:spPr>
          <a:xfrm>
            <a:off x="3156450" y="84250"/>
            <a:ext cx="3030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Riscos</a:t>
            </a:r>
            <a:endParaRPr/>
          </a:p>
        </p:txBody>
      </p:sp>
      <p:graphicFrame>
        <p:nvGraphicFramePr>
          <p:cNvPr id="160" name="Google Shape;160;p30"/>
          <p:cNvGraphicFramePr/>
          <p:nvPr/>
        </p:nvGraphicFramePr>
        <p:xfrm>
          <a:off x="453200" y="8309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{ADEF5FA0-7D05-4ADB-AC18-572DE5602FBA}</a:tableStyleId>
              </a:tblPr>
              <a:tblGrid>
                <a:gridCol w="4218550"/>
                <a:gridCol w="4218550"/>
              </a:tblGrid>
              <a:tr h="3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Categorias </a:t>
                      </a:r>
                      <a:endParaRPr b="1" sz="1300"/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Descrição das Categorias</a:t>
                      </a:r>
                      <a:endParaRPr b="1" sz="1300"/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</a:tr>
              <a:tr h="57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 Mecânica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Referente à estrutura e ao sistema ativo de estabilidade da bóia.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7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Eletrônica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Referente aos circuitos e componentes eletrônicos presentes na boia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7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Climática/ Ambiental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Referente às características climáticas e ambientais do meio ao qual a boia será exposta.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77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Segurança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Referente a integridade física tanto do equipamento como de terceiros que possam ser prejudicados por falhas no sistema.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Navegação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Referente ao sistema de navegação da bóia.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7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Interferência Externa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Referente às interferências de caráter humano.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Subsistemas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Energia</a:t>
            </a:r>
            <a:endParaRPr/>
          </a:p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700"/>
              <a:t>Dimensionamento de um sistema off-grid</a:t>
            </a:r>
            <a:endParaRPr sz="2700"/>
          </a:p>
        </p:txBody>
      </p:sp>
      <p:sp>
        <p:nvSpPr>
          <p:cNvPr id="172" name="Google Shape;172;p32"/>
          <p:cNvSpPr txBox="1"/>
          <p:nvPr/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21945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Proxima Nova"/>
              <a:buChar char="●"/>
            </a:pPr>
            <a:r>
              <a:rPr b="1" lang="pt-BR" sz="21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Danilo Ribeiro Tosta</a:t>
            </a:r>
            <a:br>
              <a:rPr lang="pt-BR" sz="21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pt-BR" sz="21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15/0122721</a:t>
            </a:r>
            <a:endParaRPr b="1" sz="21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1945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Proxima Nova"/>
              <a:buChar char="●"/>
            </a:pPr>
            <a:r>
              <a:rPr b="1" lang="pt-BR" sz="21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Eduardo Martins Costa</a:t>
            </a:r>
            <a:br>
              <a:rPr lang="pt-BR" sz="21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pt-BR" sz="21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17/0032515</a:t>
            </a:r>
            <a:endParaRPr sz="21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1945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Proxima Nova"/>
              <a:buChar char="●"/>
            </a:pPr>
            <a:r>
              <a:rPr b="1" lang="pt-BR" sz="21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Rebecca Kristina Mendes de Sousa</a:t>
            </a:r>
            <a:br>
              <a:rPr lang="pt-BR" sz="21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pt-BR" sz="21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14/0160582</a:t>
            </a:r>
            <a:endParaRPr sz="21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Alimentação</a:t>
            </a:r>
            <a:endParaRPr/>
          </a:p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Dimensionamento de um sistema off-grid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/>
          <p:nvPr/>
        </p:nvSpPr>
        <p:spPr>
          <a:xfrm>
            <a:off x="307550" y="325350"/>
            <a:ext cx="8486400" cy="4551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4"/>
          <p:cNvSpPr txBox="1"/>
          <p:nvPr>
            <p:ph type="title"/>
          </p:nvPr>
        </p:nvSpPr>
        <p:spPr>
          <a:xfrm>
            <a:off x="341700" y="325350"/>
            <a:ext cx="3016500" cy="10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5000">
                <a:latin typeface="Times New Roman"/>
                <a:ea typeface="Times New Roman"/>
                <a:cs typeface="Times New Roman"/>
                <a:sym typeface="Times New Roman"/>
              </a:rPr>
              <a:t>Energia</a:t>
            </a:r>
            <a:endParaRPr b="1" i="1"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34"/>
          <p:cNvSpPr txBox="1"/>
          <p:nvPr>
            <p:ph idx="1" type="subTitle"/>
          </p:nvPr>
        </p:nvSpPr>
        <p:spPr>
          <a:xfrm>
            <a:off x="6120800" y="1899000"/>
            <a:ext cx="24105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11943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>
                <a:latin typeface="Times New Roman"/>
                <a:ea typeface="Times New Roman"/>
                <a:cs typeface="Times New Roman"/>
                <a:sym typeface="Times New Roman"/>
              </a:rPr>
              <a:t>Danilo Ribeiro Tosta</a:t>
            </a:r>
            <a:b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15/0122721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943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>
                <a:latin typeface="Times New Roman"/>
                <a:ea typeface="Times New Roman"/>
                <a:cs typeface="Times New Roman"/>
                <a:sym typeface="Times New Roman"/>
              </a:rPr>
              <a:t>Eduardo Martins Costa</a:t>
            </a:r>
            <a:b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17/0032515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943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>
                <a:latin typeface="Times New Roman"/>
                <a:ea typeface="Times New Roman"/>
                <a:cs typeface="Times New Roman"/>
                <a:sym typeface="Times New Roman"/>
              </a:rPr>
              <a:t>Rebecca K. M. de Sousa</a:t>
            </a:r>
            <a:b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14/0160582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440298" y="4284682"/>
            <a:ext cx="568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34F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Descrição: Representação esquemática do sistema off-grid a ser executado. Fonte: autores, baseada na captura de tela da figura 7 de DURÁN, Diana.</a:t>
            </a:r>
            <a:endParaRPr sz="1000">
              <a:solidFill>
                <a:srgbClr val="134F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75" y="1217625"/>
            <a:ext cx="55799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de Fonte de Energia</a:t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50" y="1051425"/>
            <a:ext cx="7183702" cy="3820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de Fonte de Energia - Inclinação e posição</a:t>
            </a:r>
            <a:endParaRPr/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475" y="1017725"/>
            <a:ext cx="6163048" cy="3820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de Fonte de Energia - Simulação prévia</a:t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9425"/>
            <a:ext cx="8839199" cy="2644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de Fonte de Energia - Simulação prévia</a:t>
            </a:r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6000"/>
            <a:ext cx="8839199" cy="3645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 sistema:</a:t>
            </a:r>
            <a:endParaRPr/>
          </a:p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6501025" y="1193575"/>
            <a:ext cx="134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Baterias:</a:t>
            </a:r>
            <a:endParaRPr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1082775" y="1193575"/>
            <a:ext cx="156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Módulos fotovoltaicos</a:t>
            </a:r>
            <a:endParaRPr/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112" y="1857475"/>
            <a:ext cx="2218225" cy="25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 rotWithShape="1">
          <a:blip r:embed="rId4">
            <a:alphaModFix/>
          </a:blip>
          <a:srcRect b="0" l="7967" r="2905" t="0"/>
          <a:stretch/>
        </p:blipFill>
        <p:spPr>
          <a:xfrm>
            <a:off x="5997075" y="1766275"/>
            <a:ext cx="2349800" cy="25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0475" y="2419978"/>
            <a:ext cx="2218249" cy="138062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/>
        </p:nvSpPr>
        <p:spPr>
          <a:xfrm>
            <a:off x="4691625" y="4659500"/>
            <a:ext cx="437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Proxima Nova"/>
                <a:ea typeface="Proxima Nova"/>
                <a:cs typeface="Proxima Nova"/>
                <a:sym typeface="Proxima Nova"/>
              </a:rPr>
              <a:t>Fonte: Imagens geradas por captura de tela dos anúncios de cada produto.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705750" y="1102375"/>
            <a:ext cx="1732500" cy="7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Controlador de carga (MPPT):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 sistema:</a:t>
            </a:r>
            <a:endParaRPr/>
          </a:p>
        </p:txBody>
      </p:sp>
      <p:graphicFrame>
        <p:nvGraphicFramePr>
          <p:cNvPr id="229" name="Google Shape;229;p40"/>
          <p:cNvGraphicFramePr/>
          <p:nvPr/>
        </p:nvGraphicFramePr>
        <p:xfrm>
          <a:off x="698950" y="201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{ADEF5FA0-7D05-4ADB-AC18-572DE5602FBA}</a:tableStyleId>
              </a:tblPr>
              <a:tblGrid>
                <a:gridCol w="1167275"/>
                <a:gridCol w="1167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Quantidade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Potência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 W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Voltagem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 V / 24 v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Eficiência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20,0%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 A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6653425" y="1193575"/>
            <a:ext cx="134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Baterias:</a:t>
            </a:r>
            <a:endParaRPr/>
          </a:p>
        </p:txBody>
      </p:sp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3705750" y="1102375"/>
            <a:ext cx="1732500" cy="7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Controlador de carga (MPPT):</a:t>
            </a:r>
            <a:endParaRPr/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1082775" y="1193575"/>
            <a:ext cx="156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Módulos fotovoltaicos</a:t>
            </a:r>
            <a:endParaRPr/>
          </a:p>
        </p:txBody>
      </p:sp>
      <p:graphicFrame>
        <p:nvGraphicFramePr>
          <p:cNvPr id="233" name="Google Shape;233;p40"/>
          <p:cNvGraphicFramePr/>
          <p:nvPr/>
        </p:nvGraphicFramePr>
        <p:xfrm>
          <a:off x="3404725" y="201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{ADEF5FA0-7D05-4ADB-AC18-572DE5602FBA}</a:tableStyleId>
              </a:tblPr>
              <a:tblGrid>
                <a:gridCol w="1167275"/>
                <a:gridCol w="1167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Corrente máx de saída: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30 A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Tensão de trabalho: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12/24 V Automático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Tensão de entrada máx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50 V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Pot máx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(12 V)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360 W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Pot máx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(24 V)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720 W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34" name="Google Shape;234;p40"/>
          <p:cNvGraphicFramePr/>
          <p:nvPr/>
        </p:nvGraphicFramePr>
        <p:xfrm>
          <a:off x="6157100" y="201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{ADEF5FA0-7D05-4ADB-AC18-572DE5602FBA}</a:tableStyleId>
              </a:tblPr>
              <a:tblGrid>
                <a:gridCol w="1167275"/>
                <a:gridCol w="1167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Quantidade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Capacidade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234 Ah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Voltagem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 V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% usada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DOMÍNGUEZ DURÁN, Diana. Autoconsumo en los sistemas fotovoltaicos. 2014. Trabalho de Conclusão de Curso. </a:t>
            </a:r>
            <a:br>
              <a:rPr lang="pt-BR"/>
            </a:br>
            <a:r>
              <a:rPr lang="pt-BR"/>
              <a:t>Link: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https://e-archivo.uc3m.es/handle/10016/26678</a:t>
            </a:r>
            <a:r>
              <a:rPr lang="pt-BR"/>
              <a:t>. Acesso em 25/08/2021.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Imagens: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Bateria: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https://www.neosolar.com.br/loja/bateria-estacionaria-moura-solar-12ms234-220ah.html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Controlador de carga: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produto.mercadolivre.com.br/MLB-1146711682-controlador-de-carga-solar-30a-pwm-12e24v-off-grid--_JM?matt_tool=87716990&amp;matt_word=&amp;matt_source=google&amp;matt_campaign_id=12413740998&amp;matt_ad_group_id=119070072438&amp;matt_match_type=&amp;matt_network=g&amp;matt_device=c&amp;matt_creative=500702333978&amp;matt_keyword=&amp;matt_ad_position=&amp;matt_ad_type=pla&amp;matt_merchant_id=318931442&amp;matt_product_id=MLB1146711682&amp;matt_product_partition_id=337120033364&amp;matt_target_id=pla-337120033364&amp;gclid=Cj0KCQjwvO2IBhCzARIsALw3ASoAV3HehfUzBkktYEpTVHNxayDKCoqRewVfDgweqwMO7XQ1ldh7Qv4aAiF0EALw_wcB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Módulos fotovoltaicos: </a:t>
            </a:r>
            <a:r>
              <a:rPr lang="pt-BR" u="sng">
                <a:solidFill>
                  <a:schemeClr val="hlink"/>
                </a:solidFill>
                <a:hlinkClick r:id="rId6"/>
              </a:rPr>
              <a:t>https://pt.aliexpress.com/item/1005002313407856.html?albpd=pt1005002313407856&amp;acnt=494-037-6276&amp;aff_platform=aaf&amp;albpg=947951278498&amp;netw=u&amp;albcp=7475419406&amp;sk=UneMJZVf&amp;trgt=947951278498&amp;terminal_id=12e3ff2ca06f467da125d5811a45c470&amp;tmLog=new_Detail&amp;needSmbHouyi=false&amp;albbt=Google_7_shopping&amp;src=google&amp;crea=pt1005002313407856&amp;aff_fcid=6ec7b4f320474d24979e9488dd865ed4-1629058298999-02914-UneMJZVf&amp;gclid=CjwKCAjw9uKIBhA8EiwAYPUS3IoTnh3q22-6g0sLm7XKE2eLrcOySqTAoUEY5gbyEXGeEWeCqyjDVBoCfMMQAvD_BwE&amp;albag=78285569502&amp;aff_fsk=UneMJZVf&amp;albch=shopping&amp;albagn=888888&amp;isSmbAutoCall=false&amp;aff_trace_key=6ec7b4f320474d24979e9488dd865ed4-1629058298999-02914-UneMJZVf&amp;device=c&amp;gclsrc=aw.ds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Aumento da poluição dos corpos de água doce </a:t>
            </a:r>
            <a:r>
              <a:rPr lang="pt-BR"/>
              <a:t>influencia</a:t>
            </a:r>
            <a:r>
              <a:rPr lang="pt-BR"/>
              <a:t> de forma bastante relevante a vida marinha, a vegetação e também a população humana que depende dessa água.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 dos problemas gerados por esta situação é o impacto direto </a:t>
            </a:r>
            <a:r>
              <a:rPr lang="pt-BR"/>
              <a:t> às gerências de clubes, condomínios, equipes de turismo e até prefeituras que dependem da qualidade da água de suas localidades para gerar renda e garantir o bem estar de sua comunidade.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</a:t>
            </a:r>
            <a:endParaRPr/>
          </a:p>
        </p:txBody>
      </p:sp>
      <p:sp>
        <p:nvSpPr>
          <p:cNvPr id="246" name="Google Shape;246;p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51948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Alexandre Alencar de Melo</a:t>
            </a:r>
            <a:endParaRPr/>
          </a:p>
          <a:p>
            <a:pPr indent="-351948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João Pedro Leal Vieira</a:t>
            </a:r>
            <a:endParaRPr/>
          </a:p>
          <a:p>
            <a:pPr indent="-351948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Filipe Miranda de Macedo</a:t>
            </a:r>
            <a:endParaRPr/>
          </a:p>
          <a:p>
            <a:pPr indent="-351948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Mayra Carolina Pinto de Solza</a:t>
            </a:r>
            <a:endParaRPr/>
          </a:p>
        </p:txBody>
      </p:sp>
      <p:sp>
        <p:nvSpPr>
          <p:cNvPr id="247" name="Google Shape;247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Riscos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Flutuabilidade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Materiais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Sistema de Movimentação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Riscos</a:t>
            </a:r>
            <a:endParaRPr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Corrosão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Colisão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Falhas na Manutenção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Danos causados por fatores ambientais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190825" y="31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Materiais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311700" y="1152475"/>
            <a:ext cx="355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Fibra de Vidro e resina epóxi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Espuma</a:t>
            </a:r>
            <a:r>
              <a:rPr lang="pt-BR" sz="1700"/>
              <a:t> expansiva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Espuma</a:t>
            </a:r>
            <a:r>
              <a:rPr lang="pt-BR" sz="1700"/>
              <a:t> de PVC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Aço Inox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Cerâmica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Metalon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Ferro Fundido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Tinta PU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Alumínio</a:t>
            </a:r>
            <a:r>
              <a:rPr lang="pt-BR" sz="1700"/>
              <a:t> 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000" y="458350"/>
            <a:ext cx="4768002" cy="39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190825" y="31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Flutuabilidade e Estabilidade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311700" y="1152475"/>
            <a:ext cx="839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Diferença de pressão entre sua superfície inferior e superior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Geometria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CG</a:t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190825" y="31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Movimentação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6"/>
          <p:cNvSpPr txBox="1"/>
          <p:nvPr>
            <p:ph idx="1" type="body"/>
          </p:nvPr>
        </p:nvSpPr>
        <p:spPr>
          <a:xfrm>
            <a:off x="311700" y="1152475"/>
            <a:ext cx="407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Pás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Motores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Eixo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Caixa de redução (se </a:t>
            </a:r>
            <a:r>
              <a:rPr lang="pt-BR" sz="1700"/>
              <a:t>necessário</a:t>
            </a:r>
            <a:r>
              <a:rPr lang="pt-BR" sz="1700"/>
              <a:t>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Mancais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Rolamentos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Suporte dos Mancais</a:t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950" y="1035825"/>
            <a:ext cx="4751650" cy="35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190825" y="31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311700" y="1152475"/>
            <a:ext cx="407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00" y="25"/>
            <a:ext cx="9148426" cy="514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311700" y="1152475"/>
            <a:ext cx="407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Eletrônica</a:t>
            </a:r>
            <a:endParaRPr/>
          </a:p>
        </p:txBody>
      </p:sp>
      <p:sp>
        <p:nvSpPr>
          <p:cNvPr id="292" name="Google Shape;292;p4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Henrique Caracioli da Mata Gouveia</a:t>
            </a:r>
            <a:endParaRPr sz="1700"/>
          </a:p>
          <a:p>
            <a:pPr indent="-3365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Julia de Melo Franco Fernandes</a:t>
            </a:r>
            <a:endParaRPr sz="1700"/>
          </a:p>
          <a:p>
            <a:pPr indent="-3365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Leonardo Sampaio Barros</a:t>
            </a:r>
            <a:endParaRPr sz="1700"/>
          </a:p>
        </p:txBody>
      </p:sp>
      <p:sp>
        <p:nvSpPr>
          <p:cNvPr id="293" name="Google Shape;293;p4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Definição dos sensores e do microcontrolador, arquitetura inicial.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dos sensores e do microcontrolador</a:t>
            </a:r>
            <a:endParaRPr/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Parâmetros a serem medidos baseados no Índice de Qualidade das Águas (IQA), estabelecido pela </a:t>
            </a:r>
            <a:r>
              <a:rPr i="1" lang="pt-BR" sz="1700"/>
              <a:t>National Sanitation Foundation:</a:t>
            </a:r>
            <a:endParaRPr i="1" sz="1700"/>
          </a:p>
          <a:p>
            <a:pPr indent="-32845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PH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Temperatura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Turbidez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Condutividade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Infravermelho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Oxigênio</a:t>
            </a:r>
            <a:endParaRPr sz="1700"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Hidrogênio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/>
              <a:t>Microcontrolador escolhido para realizar o controle do sistema embarcado: Esp32 devkit V1.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Eletrônica</a:t>
            </a:r>
            <a:endParaRPr/>
          </a:p>
        </p:txBody>
      </p:sp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03376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 da última semana</a:t>
            </a:r>
            <a:endParaRPr/>
          </a:p>
        </p:txBody>
      </p:sp>
      <p:sp>
        <p:nvSpPr>
          <p:cNvPr id="311" name="Google Shape;31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Discussão inicial sobre drivers de motor para integração com a esp32.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Revisão sobre a escolha do sensor de nitrogênio total.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Software</a:t>
            </a:r>
            <a:endParaRPr/>
          </a:p>
        </p:txBody>
      </p:sp>
      <p:sp>
        <p:nvSpPr>
          <p:cNvPr id="317" name="Google Shape;317;p5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194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Felipe Campos de Almeida</a:t>
            </a:r>
            <a:endParaRPr/>
          </a:p>
          <a:p>
            <a:pPr indent="-34194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Kairon Velozo Brito </a:t>
            </a:r>
            <a:endParaRPr/>
          </a:p>
          <a:p>
            <a:pPr indent="-34194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Lieverton Santos Silva</a:t>
            </a:r>
            <a:endParaRPr/>
          </a:p>
          <a:p>
            <a:pPr indent="-34194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Lucas Ganda Carvalho </a:t>
            </a:r>
            <a:endParaRPr/>
          </a:p>
          <a:p>
            <a:pPr indent="-34194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Wictor Bastos Girardi </a:t>
            </a:r>
            <a:endParaRPr/>
          </a:p>
        </p:txBody>
      </p:sp>
      <p:sp>
        <p:nvSpPr>
          <p:cNvPr id="318" name="Google Shape;318;p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Arquitetura, proposta de inovação e protótipo.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Software</a:t>
            </a:r>
            <a:endParaRPr/>
          </a:p>
        </p:txBody>
      </p:sp>
      <p:pic>
        <p:nvPicPr>
          <p:cNvPr id="324" name="Google Shape;3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925" y="0"/>
            <a:ext cx="4534700" cy="50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Proposta de Inovação </a:t>
            </a:r>
            <a:endParaRPr/>
          </a:p>
        </p:txBody>
      </p:sp>
      <p:pic>
        <p:nvPicPr>
          <p:cNvPr id="330" name="Google Shape;3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463" y="1017725"/>
            <a:ext cx="432907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Protótipo</a:t>
            </a:r>
            <a:endParaRPr/>
          </a:p>
        </p:txBody>
      </p:sp>
      <p:pic>
        <p:nvPicPr>
          <p:cNvPr id="336" name="Google Shape;3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5" y="1093475"/>
            <a:ext cx="8055402" cy="359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 da </a:t>
            </a:r>
            <a:r>
              <a:rPr lang="pt-BR"/>
              <a:t>última</a:t>
            </a:r>
            <a:r>
              <a:rPr lang="pt-BR"/>
              <a:t> semana</a:t>
            </a:r>
            <a:endParaRPr/>
          </a:p>
        </p:txBody>
      </p:sp>
      <p:sp>
        <p:nvSpPr>
          <p:cNvPr id="342" name="Google Shape;34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Estudo de uma possível troca da Arquitetura de Software projeto (adicionando microsserviços). </a:t>
            </a:r>
            <a:endParaRPr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348" name="Google Shape;348;p5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Perguntas?</a:t>
            </a:r>
            <a:endParaRPr/>
          </a:p>
        </p:txBody>
      </p:sp>
      <p:sp>
        <p:nvSpPr>
          <p:cNvPr id="349" name="Google Shape;349;p5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90225"/>
            <a:ext cx="8520600" cy="3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AquaData surgiu como solução ao centralizar em um único dispositivo, um conjunto de sensores responsáveis pela medição dos diferentes parâmetros usados na análise da qualidade da água e também prover para o usuário uma forma simples da visualização e comparação desses dados.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Dessa forma, </a:t>
            </a:r>
            <a:r>
              <a:rPr lang="pt-BR"/>
              <a:t>o usuário é alertado sobre anormalidades locais para que possa comunicar às autoridades responsáveis, afim de que todas as medidas preventivas ou corretivas sejam tomadas ainda no início do problema.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Escopo e Requisitos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Escopo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objetivo geral deste projeto é elaborar uma boia autônoma, que deve coletar determinados parâmetros de qualidade da água dentro de um perímetro pré-estabelecido e </a:t>
            </a:r>
            <a:r>
              <a:rPr lang="pt-BR"/>
              <a:t>transmiti</a:t>
            </a:r>
            <a:r>
              <a:rPr lang="pt-BR"/>
              <a:t>-los para uma central, para que o usuário consiga visualizar esses dados.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coleta deve ser feita de forma autônoma e a boia deve passar longos períodos sem necessidade de intervenção humana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cliente deve poder decidir quais sensores ficarão ativos para captação dos dados, caso deseje utilizar para uma finalidade específica.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Levantamento de Requisitos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466525"/>
            <a:ext cx="8520600" cy="31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Projeto Visual da Estrutura, dos Circuitos e da Interface Computacional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Levantamento dos parâmetros de medição da qualidade de água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Definição de objetivos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Definição de requisitos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Lista É/Não É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Esboço e Gerenciamento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